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78" r:id="rId3"/>
    <p:sldId id="279" r:id="rId4"/>
    <p:sldId id="281" r:id="rId5"/>
    <p:sldId id="280" r:id="rId6"/>
    <p:sldId id="282" r:id="rId7"/>
    <p:sldId id="28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91099-7EBE-4D12-B880-CCA6B38B92A6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6C10-A9D4-4995-9BAF-95FBD77A7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1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F4299-1721-48C6-878D-74296BE00D21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F9EC-8318-4FF6-847E-A85BBD2B7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9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61254"/>
            <a:ext cx="8226490" cy="308376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345021"/>
            <a:ext cx="8229600" cy="13716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79E80-105D-4CD8-AF07-4CEB9B9063CC}" type="datetime1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65176"/>
            <a:ext cx="8229600" cy="308152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648" y="3346704"/>
            <a:ext cx="8229600" cy="13716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2C64-0D63-44AF-997A-1B1FE1A96E19}" type="datetime1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1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599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A110-C81D-4C5F-84B3-B5F5E7416EB9}" type="datetime1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84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8448" y="2331720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331720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C5ED-4C80-4726-926C-338D85485045}" type="datetime1">
              <a:rPr lang="en-US" smtClean="0"/>
              <a:t>11/29/2016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47976-C764-44D0-930D-1AC5846C8450}" type="datetime1">
              <a:rPr lang="en-US" smtClean="0"/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702-ECF8-4274-B6BF-9D5EEBC26FE5}" type="datetime1">
              <a:rPr lang="en-US" smtClean="0"/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0" y="457200"/>
            <a:ext cx="3603070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0" y="685800"/>
            <a:ext cx="61022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79330" y="2101850"/>
            <a:ext cx="3603070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6C6A-A83C-4E27-990F-89F11F779CE0}" type="datetime1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2712" y="457200"/>
            <a:ext cx="3602736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82712" y="2101850"/>
            <a:ext cx="3602736" cy="1828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80562-E361-4901-81A9-DC99371C70DE}" type="datetime1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50680" y="365125"/>
            <a:ext cx="164592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65125"/>
            <a:ext cx="7624664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088F-5C71-4C3B-A46F-E5E332BBC3D1}" type="datetime1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0699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799"/>
            <a:ext cx="9601200" cy="4348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19253" y="6385492"/>
            <a:ext cx="98204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D14E86EA-95E3-4DA0-97E2-7D1BBAC51A0F}" type="datetime1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85492"/>
            <a:ext cx="609904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3532" y="6385492"/>
            <a:ext cx="82886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LookUp</a:t>
            </a:r>
            <a:r>
              <a:rPr lang="en-US" dirty="0" smtClean="0"/>
              <a:t> Functions in Excel 2016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Vlookup</a:t>
            </a:r>
            <a:r>
              <a:rPr lang="en-US" dirty="0" smtClean="0"/>
              <a:t> and </a:t>
            </a:r>
            <a:r>
              <a:rPr lang="en-US" dirty="0" err="1" smtClean="0"/>
              <a:t>Hlookup</a:t>
            </a:r>
            <a:r>
              <a:rPr lang="en-US" dirty="0" smtClean="0"/>
              <a:t>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2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96112" y="156117"/>
            <a:ext cx="10812667" cy="817401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Let’s start with </a:t>
            </a:r>
            <a:r>
              <a:rPr lang="en-US" sz="4400" dirty="0" err="1" smtClean="0"/>
              <a:t>Vlookups</a:t>
            </a:r>
            <a:endParaRPr lang="en-US" sz="4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96112" y="1593987"/>
            <a:ext cx="5722401" cy="479407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Vlookup</a:t>
            </a:r>
            <a:r>
              <a:rPr lang="en-US" sz="2000" dirty="0" smtClean="0"/>
              <a:t> formulas look for matching information between two tables and put it in another table. </a:t>
            </a:r>
          </a:p>
          <a:p>
            <a:r>
              <a:rPr lang="en-US" sz="2000" dirty="0" smtClean="0"/>
              <a:t>What you need to decide: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What are you looking for?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Where is your table with the new information?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What column of the new table has the information?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Will you lookup exact matches or will it be on a sliding scale?</a:t>
            </a:r>
          </a:p>
          <a:p>
            <a:endParaRPr lang="en-US" sz="2000" dirty="0" smtClean="0"/>
          </a:p>
          <a:p>
            <a:r>
              <a:rPr lang="en-US" sz="2000" dirty="0" smtClean="0"/>
              <a:t>BTW: Vertical is from the top to the bottom.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15943" y="1497633"/>
            <a:ext cx="335279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Lookup functions allow you to use </a:t>
            </a:r>
            <a:r>
              <a:rPr lang="en-US" sz="2800" dirty="0" smtClean="0"/>
              <a:t>separate tables </a:t>
            </a:r>
            <a:r>
              <a:rPr lang="en-US" sz="2800" dirty="0"/>
              <a:t>of data to find </a:t>
            </a:r>
            <a:r>
              <a:rPr lang="en-US" sz="2800" dirty="0" smtClean="0"/>
              <a:t>a matching value </a:t>
            </a:r>
            <a:r>
              <a:rPr lang="en-US" sz="2800" dirty="0"/>
              <a:t>in </a:t>
            </a:r>
            <a:r>
              <a:rPr lang="en-US" sz="2800" dirty="0" smtClean="0"/>
              <a:t>the first column of a </a:t>
            </a:r>
            <a:r>
              <a:rPr lang="en-US" sz="2800" dirty="0"/>
              <a:t>table and insert </a:t>
            </a:r>
            <a:r>
              <a:rPr lang="en-US" sz="2800" dirty="0" smtClean="0"/>
              <a:t>the new data to the </a:t>
            </a:r>
            <a:r>
              <a:rPr lang="en-US" sz="3200" dirty="0" smtClean="0"/>
              <a:t>right</a:t>
            </a:r>
            <a:r>
              <a:rPr lang="en-US" sz="2800" dirty="0" smtClean="0"/>
              <a:t> </a:t>
            </a:r>
            <a:r>
              <a:rPr lang="en-US" sz="2800" dirty="0"/>
              <a:t>in </a:t>
            </a:r>
            <a:r>
              <a:rPr lang="en-US" sz="2800" dirty="0" smtClean="0"/>
              <a:t>the original worksheet location.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688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020560" y="1457154"/>
            <a:ext cx="302992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 Lookup</a:t>
            </a:r>
          </a:p>
          <a:p>
            <a:endParaRPr lang="en-US" dirty="0"/>
          </a:p>
          <a:p>
            <a:r>
              <a:rPr lang="en-US" dirty="0" smtClean="0"/>
              <a:t>This formula is matching the value in E3 with the exact matching value in the left column of the lookup table.</a:t>
            </a:r>
          </a:p>
          <a:p>
            <a:endParaRPr lang="en-US" dirty="0"/>
          </a:p>
          <a:p>
            <a:r>
              <a:rPr lang="en-US" dirty="0" smtClean="0"/>
              <a:t>The value that is on the right of the matched value, will be entered into the field where your cursor is located.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8689" t="2659" r="32075" b="35243"/>
          <a:stretch/>
        </p:blipFill>
        <p:spPr>
          <a:xfrm>
            <a:off x="200722" y="778062"/>
            <a:ext cx="8566576" cy="50515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4540" t="10496" r="60442" b="86704"/>
          <a:stretch/>
        </p:blipFill>
        <p:spPr>
          <a:xfrm>
            <a:off x="5062654" y="432374"/>
            <a:ext cx="6592988" cy="691375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1" name="Picture 10"/>
          <p:cNvPicPr/>
          <p:nvPr/>
        </p:nvPicPr>
        <p:blipFill rotWithShape="1">
          <a:blip r:embed="rId3"/>
          <a:srcRect l="42468" t="23931" r="20400" b="39769"/>
          <a:stretch/>
        </p:blipFill>
        <p:spPr bwMode="auto">
          <a:xfrm>
            <a:off x="559303" y="3399263"/>
            <a:ext cx="5986464" cy="3143052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4"/>
          <a:srcRect l="50163" t="46216" r="21499" b="49654"/>
          <a:stretch/>
        </p:blipFill>
        <p:spPr bwMode="auto">
          <a:xfrm>
            <a:off x="1632081" y="5339513"/>
            <a:ext cx="4788100" cy="454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5"/>
          <a:srcRect l="48077" t="46154" r="20994" b="49003"/>
          <a:stretch/>
        </p:blipFill>
        <p:spPr bwMode="auto">
          <a:xfrm>
            <a:off x="1632081" y="5371069"/>
            <a:ext cx="4866445" cy="458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6"/>
          <a:srcRect l="49520" t="46411" r="21087" b="49003"/>
          <a:stretch/>
        </p:blipFill>
        <p:spPr bwMode="auto">
          <a:xfrm>
            <a:off x="1762432" y="5399697"/>
            <a:ext cx="4657750" cy="4388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010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31415" y="2449285"/>
            <a:ext cx="4105330" cy="1959427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Look Vertically to find information to the right that you want to place in another table.</a:t>
            </a: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26132" t="49105" r="61447" b="37264"/>
          <a:stretch/>
        </p:blipFill>
        <p:spPr bwMode="auto">
          <a:xfrm>
            <a:off x="746487" y="2422003"/>
            <a:ext cx="5923451" cy="35575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Image result for Look dow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t="9842" r="5589"/>
          <a:stretch/>
        </p:blipFill>
        <p:spPr bwMode="auto">
          <a:xfrm>
            <a:off x="581569" y="0"/>
            <a:ext cx="6088369" cy="348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982712" y="914400"/>
            <a:ext cx="3602736" cy="729343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V</a:t>
            </a:r>
            <a:r>
              <a:rPr lang="en-US" sz="4000" dirty="0" err="1" smtClean="0"/>
              <a:t>Lookup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2645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2712" y="457200"/>
            <a:ext cx="3602736" cy="1099457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/>
              <a:t>HLookup</a:t>
            </a:r>
            <a:endParaRPr lang="en-US" sz="40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55714" t="40477" r="17988" b="46705"/>
          <a:stretch/>
        </p:blipFill>
        <p:spPr>
          <a:xfrm>
            <a:off x="2079170" y="2387373"/>
            <a:ext cx="4898333" cy="1343026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82712" y="2101850"/>
            <a:ext cx="3602736" cy="3754664"/>
          </a:xfrm>
        </p:spPr>
        <p:txBody>
          <a:bodyPr>
            <a:normAutofit/>
          </a:bodyPr>
          <a:lstStyle/>
          <a:p>
            <a:pPr lvl="1"/>
            <a:r>
              <a:rPr lang="en-US" sz="2000" b="1" dirty="0" smtClean="0"/>
              <a:t>Works just like the </a:t>
            </a:r>
            <a:r>
              <a:rPr lang="en-US" sz="2000" b="1" dirty="0" err="1" smtClean="0"/>
              <a:t>VLookup</a:t>
            </a:r>
            <a:r>
              <a:rPr lang="en-US" sz="2000" b="1" dirty="0"/>
              <a:t> </a:t>
            </a:r>
            <a:r>
              <a:rPr lang="en-US" sz="2000" b="1" dirty="0" smtClean="0"/>
              <a:t>except…</a:t>
            </a:r>
          </a:p>
          <a:p>
            <a:pPr lvl="1"/>
            <a:endParaRPr lang="en-US" sz="2000" b="1" dirty="0"/>
          </a:p>
          <a:p>
            <a:pPr lvl="1"/>
            <a:r>
              <a:rPr lang="en-US" sz="2000" b="1" dirty="0" smtClean="0"/>
              <a:t>You look HORIZONTALLY and find information below the match.</a:t>
            </a:r>
          </a:p>
          <a:p>
            <a:endParaRPr lang="en-US" sz="2400" b="1" dirty="0"/>
          </a:p>
        </p:txBody>
      </p:sp>
      <p:pic>
        <p:nvPicPr>
          <p:cNvPr id="2050" name="Picture 2" descr="Image result for clipart, look r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17" y="1146402"/>
            <a:ext cx="2369911" cy="222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 10"/>
          <p:cNvSpPr/>
          <p:nvPr/>
        </p:nvSpPr>
        <p:spPr>
          <a:xfrm>
            <a:off x="1743300" y="649175"/>
            <a:ext cx="1981200" cy="1611086"/>
          </a:xfrm>
          <a:custGeom>
            <a:avLst/>
            <a:gdLst>
              <a:gd name="connsiteX0" fmla="*/ 0 w 1981200"/>
              <a:gd name="connsiteY0" fmla="*/ 424543 h 1611086"/>
              <a:gd name="connsiteX1" fmla="*/ 21772 w 1981200"/>
              <a:gd name="connsiteY1" fmla="*/ 478971 h 1611086"/>
              <a:gd name="connsiteX2" fmla="*/ 54429 w 1981200"/>
              <a:gd name="connsiteY2" fmla="*/ 500743 h 1611086"/>
              <a:gd name="connsiteX3" fmla="*/ 65314 w 1981200"/>
              <a:gd name="connsiteY3" fmla="*/ 533400 h 1611086"/>
              <a:gd name="connsiteX4" fmla="*/ 87086 w 1981200"/>
              <a:gd name="connsiteY4" fmla="*/ 555171 h 1611086"/>
              <a:gd name="connsiteX5" fmla="*/ 97972 w 1981200"/>
              <a:gd name="connsiteY5" fmla="*/ 598714 h 1611086"/>
              <a:gd name="connsiteX6" fmla="*/ 119743 w 1981200"/>
              <a:gd name="connsiteY6" fmla="*/ 631371 h 1611086"/>
              <a:gd name="connsiteX7" fmla="*/ 130629 w 1981200"/>
              <a:gd name="connsiteY7" fmla="*/ 664028 h 1611086"/>
              <a:gd name="connsiteX8" fmla="*/ 141514 w 1981200"/>
              <a:gd name="connsiteY8" fmla="*/ 729343 h 1611086"/>
              <a:gd name="connsiteX9" fmla="*/ 163286 w 1981200"/>
              <a:gd name="connsiteY9" fmla="*/ 1055914 h 1611086"/>
              <a:gd name="connsiteX10" fmla="*/ 174172 w 1981200"/>
              <a:gd name="connsiteY10" fmla="*/ 1088571 h 1611086"/>
              <a:gd name="connsiteX11" fmla="*/ 195943 w 1981200"/>
              <a:gd name="connsiteY11" fmla="*/ 1306286 h 1611086"/>
              <a:gd name="connsiteX12" fmla="*/ 206829 w 1981200"/>
              <a:gd name="connsiteY12" fmla="*/ 1349828 h 1611086"/>
              <a:gd name="connsiteX13" fmla="*/ 228600 w 1981200"/>
              <a:gd name="connsiteY13" fmla="*/ 1382486 h 1611086"/>
              <a:gd name="connsiteX14" fmla="*/ 283029 w 1981200"/>
              <a:gd name="connsiteY14" fmla="*/ 1458686 h 1611086"/>
              <a:gd name="connsiteX15" fmla="*/ 293914 w 1981200"/>
              <a:gd name="connsiteY15" fmla="*/ 1491343 h 1611086"/>
              <a:gd name="connsiteX16" fmla="*/ 315686 w 1981200"/>
              <a:gd name="connsiteY16" fmla="*/ 1513114 h 1611086"/>
              <a:gd name="connsiteX17" fmla="*/ 348343 w 1981200"/>
              <a:gd name="connsiteY17" fmla="*/ 1600200 h 1611086"/>
              <a:gd name="connsiteX18" fmla="*/ 391886 w 1981200"/>
              <a:gd name="connsiteY18" fmla="*/ 1611086 h 1611086"/>
              <a:gd name="connsiteX19" fmla="*/ 1001486 w 1981200"/>
              <a:gd name="connsiteY19" fmla="*/ 1600200 h 1611086"/>
              <a:gd name="connsiteX20" fmla="*/ 1077686 w 1981200"/>
              <a:gd name="connsiteY20" fmla="*/ 1578428 h 1611086"/>
              <a:gd name="connsiteX21" fmla="*/ 1164772 w 1981200"/>
              <a:gd name="connsiteY21" fmla="*/ 1567543 h 1611086"/>
              <a:gd name="connsiteX22" fmla="*/ 1317172 w 1981200"/>
              <a:gd name="connsiteY22" fmla="*/ 1545771 h 1611086"/>
              <a:gd name="connsiteX23" fmla="*/ 1360714 w 1981200"/>
              <a:gd name="connsiteY23" fmla="*/ 1534886 h 1611086"/>
              <a:gd name="connsiteX24" fmla="*/ 1469572 w 1981200"/>
              <a:gd name="connsiteY24" fmla="*/ 1513114 h 1611086"/>
              <a:gd name="connsiteX25" fmla="*/ 1534886 w 1981200"/>
              <a:gd name="connsiteY25" fmla="*/ 1480457 h 1611086"/>
              <a:gd name="connsiteX26" fmla="*/ 1621972 w 1981200"/>
              <a:gd name="connsiteY26" fmla="*/ 1458686 h 1611086"/>
              <a:gd name="connsiteX27" fmla="*/ 1709057 w 1981200"/>
              <a:gd name="connsiteY27" fmla="*/ 1393371 h 1611086"/>
              <a:gd name="connsiteX28" fmla="*/ 1741714 w 1981200"/>
              <a:gd name="connsiteY28" fmla="*/ 1371600 h 1611086"/>
              <a:gd name="connsiteX29" fmla="*/ 1796143 w 1981200"/>
              <a:gd name="connsiteY29" fmla="*/ 1328057 h 1611086"/>
              <a:gd name="connsiteX30" fmla="*/ 1817914 w 1981200"/>
              <a:gd name="connsiteY30" fmla="*/ 1295400 h 1611086"/>
              <a:gd name="connsiteX31" fmla="*/ 1839686 w 1981200"/>
              <a:gd name="connsiteY31" fmla="*/ 1273628 h 1611086"/>
              <a:gd name="connsiteX32" fmla="*/ 1883229 w 1981200"/>
              <a:gd name="connsiteY32" fmla="*/ 1208314 h 1611086"/>
              <a:gd name="connsiteX33" fmla="*/ 1926772 w 1981200"/>
              <a:gd name="connsiteY33" fmla="*/ 1132114 h 1611086"/>
              <a:gd name="connsiteX34" fmla="*/ 1948543 w 1981200"/>
              <a:gd name="connsiteY34" fmla="*/ 1055914 h 1611086"/>
              <a:gd name="connsiteX35" fmla="*/ 1959429 w 1981200"/>
              <a:gd name="connsiteY35" fmla="*/ 1001486 h 1611086"/>
              <a:gd name="connsiteX36" fmla="*/ 1981200 w 1981200"/>
              <a:gd name="connsiteY36" fmla="*/ 936171 h 1611086"/>
              <a:gd name="connsiteX37" fmla="*/ 1970314 w 1981200"/>
              <a:gd name="connsiteY37" fmla="*/ 489857 h 1611086"/>
              <a:gd name="connsiteX38" fmla="*/ 1926772 w 1981200"/>
              <a:gd name="connsiteY38" fmla="*/ 348343 h 1611086"/>
              <a:gd name="connsiteX39" fmla="*/ 1905000 w 1981200"/>
              <a:gd name="connsiteY39" fmla="*/ 293914 h 1611086"/>
              <a:gd name="connsiteX40" fmla="*/ 1774372 w 1981200"/>
              <a:gd name="connsiteY40" fmla="*/ 174171 h 1611086"/>
              <a:gd name="connsiteX41" fmla="*/ 1741714 w 1981200"/>
              <a:gd name="connsiteY41" fmla="*/ 152400 h 1611086"/>
              <a:gd name="connsiteX42" fmla="*/ 1719943 w 1981200"/>
              <a:gd name="connsiteY42" fmla="*/ 130628 h 1611086"/>
              <a:gd name="connsiteX43" fmla="*/ 1687286 w 1981200"/>
              <a:gd name="connsiteY43" fmla="*/ 108857 h 1611086"/>
              <a:gd name="connsiteX44" fmla="*/ 1665514 w 1981200"/>
              <a:gd name="connsiteY44" fmla="*/ 87086 h 1611086"/>
              <a:gd name="connsiteX45" fmla="*/ 1632857 w 1981200"/>
              <a:gd name="connsiteY45" fmla="*/ 76200 h 1611086"/>
              <a:gd name="connsiteX46" fmla="*/ 1524000 w 1981200"/>
              <a:gd name="connsiteY46" fmla="*/ 32657 h 1611086"/>
              <a:gd name="connsiteX47" fmla="*/ 1436914 w 1981200"/>
              <a:gd name="connsiteY47" fmla="*/ 21771 h 1611086"/>
              <a:gd name="connsiteX48" fmla="*/ 1338943 w 1981200"/>
              <a:gd name="connsiteY48" fmla="*/ 0 h 1611086"/>
              <a:gd name="connsiteX49" fmla="*/ 1012372 w 1981200"/>
              <a:gd name="connsiteY49" fmla="*/ 10886 h 1611086"/>
              <a:gd name="connsiteX50" fmla="*/ 925286 w 1981200"/>
              <a:gd name="connsiteY50" fmla="*/ 21771 h 1611086"/>
              <a:gd name="connsiteX51" fmla="*/ 751114 w 1981200"/>
              <a:gd name="connsiteY51" fmla="*/ 54428 h 1611086"/>
              <a:gd name="connsiteX52" fmla="*/ 696686 w 1981200"/>
              <a:gd name="connsiteY52" fmla="*/ 65314 h 1611086"/>
              <a:gd name="connsiteX53" fmla="*/ 664029 w 1981200"/>
              <a:gd name="connsiteY53" fmla="*/ 76200 h 1611086"/>
              <a:gd name="connsiteX54" fmla="*/ 566057 w 1981200"/>
              <a:gd name="connsiteY54" fmla="*/ 97971 h 1611086"/>
              <a:gd name="connsiteX55" fmla="*/ 533400 w 1981200"/>
              <a:gd name="connsiteY55" fmla="*/ 119743 h 1611086"/>
              <a:gd name="connsiteX56" fmla="*/ 424543 w 1981200"/>
              <a:gd name="connsiteY56" fmla="*/ 163286 h 1611086"/>
              <a:gd name="connsiteX57" fmla="*/ 391886 w 1981200"/>
              <a:gd name="connsiteY57" fmla="*/ 195943 h 1611086"/>
              <a:gd name="connsiteX58" fmla="*/ 348343 w 1981200"/>
              <a:gd name="connsiteY58" fmla="*/ 217714 h 1611086"/>
              <a:gd name="connsiteX59" fmla="*/ 304800 w 1981200"/>
              <a:gd name="connsiteY59" fmla="*/ 250371 h 1611086"/>
              <a:gd name="connsiteX60" fmla="*/ 272143 w 1981200"/>
              <a:gd name="connsiteY60" fmla="*/ 261257 h 1611086"/>
              <a:gd name="connsiteX61" fmla="*/ 195943 w 1981200"/>
              <a:gd name="connsiteY61" fmla="*/ 293914 h 1611086"/>
              <a:gd name="connsiteX62" fmla="*/ 130629 w 1981200"/>
              <a:gd name="connsiteY62" fmla="*/ 348343 h 1611086"/>
              <a:gd name="connsiteX63" fmla="*/ 87086 w 1981200"/>
              <a:gd name="connsiteY63" fmla="*/ 402771 h 1611086"/>
              <a:gd name="connsiteX64" fmla="*/ 65314 w 1981200"/>
              <a:gd name="connsiteY64" fmla="*/ 424543 h 1611086"/>
              <a:gd name="connsiteX65" fmla="*/ 43543 w 1981200"/>
              <a:gd name="connsiteY65" fmla="*/ 457200 h 1611086"/>
              <a:gd name="connsiteX66" fmla="*/ 21772 w 1981200"/>
              <a:gd name="connsiteY66" fmla="*/ 522514 h 1611086"/>
              <a:gd name="connsiteX67" fmla="*/ 43543 w 1981200"/>
              <a:gd name="connsiteY67" fmla="*/ 544286 h 1611086"/>
              <a:gd name="connsiteX68" fmla="*/ 174172 w 1981200"/>
              <a:gd name="connsiteY68" fmla="*/ 555171 h 161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981200" h="1611086">
                <a:moveTo>
                  <a:pt x="0" y="424543"/>
                </a:moveTo>
                <a:cubicBezTo>
                  <a:pt x="7257" y="442686"/>
                  <a:pt x="10414" y="463070"/>
                  <a:pt x="21772" y="478971"/>
                </a:cubicBezTo>
                <a:cubicBezTo>
                  <a:pt x="29376" y="489617"/>
                  <a:pt x="46256" y="490527"/>
                  <a:pt x="54429" y="500743"/>
                </a:cubicBezTo>
                <a:cubicBezTo>
                  <a:pt x="61597" y="509703"/>
                  <a:pt x="59410" y="523561"/>
                  <a:pt x="65314" y="533400"/>
                </a:cubicBezTo>
                <a:cubicBezTo>
                  <a:pt x="70594" y="542201"/>
                  <a:pt x="79829" y="547914"/>
                  <a:pt x="87086" y="555171"/>
                </a:cubicBezTo>
                <a:cubicBezTo>
                  <a:pt x="90715" y="569685"/>
                  <a:pt x="92079" y="584963"/>
                  <a:pt x="97972" y="598714"/>
                </a:cubicBezTo>
                <a:cubicBezTo>
                  <a:pt x="103126" y="610739"/>
                  <a:pt x="113892" y="619669"/>
                  <a:pt x="119743" y="631371"/>
                </a:cubicBezTo>
                <a:cubicBezTo>
                  <a:pt x="124875" y="641634"/>
                  <a:pt x="127000" y="653142"/>
                  <a:pt x="130629" y="664028"/>
                </a:cubicBezTo>
                <a:cubicBezTo>
                  <a:pt x="134257" y="685800"/>
                  <a:pt x="140093" y="707317"/>
                  <a:pt x="141514" y="729343"/>
                </a:cubicBezTo>
                <a:cubicBezTo>
                  <a:pt x="150501" y="868640"/>
                  <a:pt x="135132" y="943303"/>
                  <a:pt x="163286" y="1055914"/>
                </a:cubicBezTo>
                <a:cubicBezTo>
                  <a:pt x="166069" y="1067046"/>
                  <a:pt x="170543" y="1077685"/>
                  <a:pt x="174172" y="1088571"/>
                </a:cubicBezTo>
                <a:cubicBezTo>
                  <a:pt x="181429" y="1161143"/>
                  <a:pt x="186897" y="1233916"/>
                  <a:pt x="195943" y="1306286"/>
                </a:cubicBezTo>
                <a:cubicBezTo>
                  <a:pt x="197799" y="1321131"/>
                  <a:pt x="200936" y="1336077"/>
                  <a:pt x="206829" y="1349828"/>
                </a:cubicBezTo>
                <a:cubicBezTo>
                  <a:pt x="211983" y="1361853"/>
                  <a:pt x="220996" y="1371840"/>
                  <a:pt x="228600" y="1382486"/>
                </a:cubicBezTo>
                <a:cubicBezTo>
                  <a:pt x="296130" y="1477029"/>
                  <a:pt x="231706" y="1381702"/>
                  <a:pt x="283029" y="1458686"/>
                </a:cubicBezTo>
                <a:cubicBezTo>
                  <a:pt x="286657" y="1469572"/>
                  <a:pt x="288010" y="1481504"/>
                  <a:pt x="293914" y="1491343"/>
                </a:cubicBezTo>
                <a:cubicBezTo>
                  <a:pt x="299194" y="1500144"/>
                  <a:pt x="312082" y="1503504"/>
                  <a:pt x="315686" y="1513114"/>
                </a:cubicBezTo>
                <a:cubicBezTo>
                  <a:pt x="329051" y="1548753"/>
                  <a:pt x="310597" y="1581326"/>
                  <a:pt x="348343" y="1600200"/>
                </a:cubicBezTo>
                <a:cubicBezTo>
                  <a:pt x="361724" y="1606891"/>
                  <a:pt x="377372" y="1607457"/>
                  <a:pt x="391886" y="1611086"/>
                </a:cubicBezTo>
                <a:lnTo>
                  <a:pt x="1001486" y="1600200"/>
                </a:lnTo>
                <a:cubicBezTo>
                  <a:pt x="1038716" y="1598959"/>
                  <a:pt x="1044215" y="1584513"/>
                  <a:pt x="1077686" y="1578428"/>
                </a:cubicBezTo>
                <a:cubicBezTo>
                  <a:pt x="1106469" y="1573195"/>
                  <a:pt x="1135858" y="1571991"/>
                  <a:pt x="1164772" y="1567543"/>
                </a:cubicBezTo>
                <a:cubicBezTo>
                  <a:pt x="1345032" y="1539811"/>
                  <a:pt x="1034564" y="1577173"/>
                  <a:pt x="1317172" y="1545771"/>
                </a:cubicBezTo>
                <a:cubicBezTo>
                  <a:pt x="1331686" y="1542143"/>
                  <a:pt x="1346044" y="1537820"/>
                  <a:pt x="1360714" y="1534886"/>
                </a:cubicBezTo>
                <a:cubicBezTo>
                  <a:pt x="1431990" y="1520631"/>
                  <a:pt x="1410578" y="1529970"/>
                  <a:pt x="1469572" y="1513114"/>
                </a:cubicBezTo>
                <a:cubicBezTo>
                  <a:pt x="1533414" y="1494873"/>
                  <a:pt x="1471277" y="1512262"/>
                  <a:pt x="1534886" y="1480457"/>
                </a:cubicBezTo>
                <a:cubicBezTo>
                  <a:pt x="1557205" y="1469298"/>
                  <a:pt x="1601265" y="1462827"/>
                  <a:pt x="1621972" y="1458686"/>
                </a:cubicBezTo>
                <a:cubicBezTo>
                  <a:pt x="1695809" y="1409460"/>
                  <a:pt x="1605612" y="1470955"/>
                  <a:pt x="1709057" y="1393371"/>
                </a:cubicBezTo>
                <a:cubicBezTo>
                  <a:pt x="1719523" y="1385521"/>
                  <a:pt x="1731498" y="1379773"/>
                  <a:pt x="1741714" y="1371600"/>
                </a:cubicBezTo>
                <a:cubicBezTo>
                  <a:pt x="1819270" y="1309555"/>
                  <a:pt x="1695630" y="1395065"/>
                  <a:pt x="1796143" y="1328057"/>
                </a:cubicBezTo>
                <a:cubicBezTo>
                  <a:pt x="1803400" y="1317171"/>
                  <a:pt x="1809741" y="1305616"/>
                  <a:pt x="1817914" y="1295400"/>
                </a:cubicBezTo>
                <a:cubicBezTo>
                  <a:pt x="1824325" y="1287386"/>
                  <a:pt x="1833993" y="1282168"/>
                  <a:pt x="1839686" y="1273628"/>
                </a:cubicBezTo>
                <a:cubicBezTo>
                  <a:pt x="1892409" y="1194544"/>
                  <a:pt x="1833309" y="1258234"/>
                  <a:pt x="1883229" y="1208314"/>
                </a:cubicBezTo>
                <a:cubicBezTo>
                  <a:pt x="1908186" y="1133437"/>
                  <a:pt x="1874050" y="1224378"/>
                  <a:pt x="1926772" y="1132114"/>
                </a:cubicBezTo>
                <a:cubicBezTo>
                  <a:pt x="1933382" y="1120546"/>
                  <a:pt x="1946616" y="1064586"/>
                  <a:pt x="1948543" y="1055914"/>
                </a:cubicBezTo>
                <a:cubicBezTo>
                  <a:pt x="1952557" y="1037853"/>
                  <a:pt x="1954561" y="1019336"/>
                  <a:pt x="1959429" y="1001486"/>
                </a:cubicBezTo>
                <a:cubicBezTo>
                  <a:pt x="1965467" y="979345"/>
                  <a:pt x="1981200" y="936171"/>
                  <a:pt x="1981200" y="936171"/>
                </a:cubicBezTo>
                <a:cubicBezTo>
                  <a:pt x="1977571" y="787400"/>
                  <a:pt x="1976509" y="638544"/>
                  <a:pt x="1970314" y="489857"/>
                </a:cubicBezTo>
                <a:cubicBezTo>
                  <a:pt x="1966732" y="403897"/>
                  <a:pt x="1960709" y="423005"/>
                  <a:pt x="1926772" y="348343"/>
                </a:cubicBezTo>
                <a:cubicBezTo>
                  <a:pt x="1918686" y="330554"/>
                  <a:pt x="1916724" y="309547"/>
                  <a:pt x="1905000" y="293914"/>
                </a:cubicBezTo>
                <a:cubicBezTo>
                  <a:pt x="1876235" y="255560"/>
                  <a:pt x="1815542" y="205048"/>
                  <a:pt x="1774372" y="174171"/>
                </a:cubicBezTo>
                <a:cubicBezTo>
                  <a:pt x="1763905" y="166321"/>
                  <a:pt x="1751930" y="160573"/>
                  <a:pt x="1741714" y="152400"/>
                </a:cubicBezTo>
                <a:cubicBezTo>
                  <a:pt x="1733700" y="145989"/>
                  <a:pt x="1727957" y="137039"/>
                  <a:pt x="1719943" y="130628"/>
                </a:cubicBezTo>
                <a:cubicBezTo>
                  <a:pt x="1709727" y="122455"/>
                  <a:pt x="1697502" y="117030"/>
                  <a:pt x="1687286" y="108857"/>
                </a:cubicBezTo>
                <a:cubicBezTo>
                  <a:pt x="1679272" y="102446"/>
                  <a:pt x="1674315" y="92366"/>
                  <a:pt x="1665514" y="87086"/>
                </a:cubicBezTo>
                <a:cubicBezTo>
                  <a:pt x="1655675" y="81182"/>
                  <a:pt x="1643404" y="80720"/>
                  <a:pt x="1632857" y="76200"/>
                </a:cubicBezTo>
                <a:cubicBezTo>
                  <a:pt x="1592877" y="59065"/>
                  <a:pt x="1570643" y="38487"/>
                  <a:pt x="1524000" y="32657"/>
                </a:cubicBezTo>
                <a:cubicBezTo>
                  <a:pt x="1494971" y="29028"/>
                  <a:pt x="1465828" y="26219"/>
                  <a:pt x="1436914" y="21771"/>
                </a:cubicBezTo>
                <a:cubicBezTo>
                  <a:pt x="1400974" y="16242"/>
                  <a:pt x="1373623" y="8670"/>
                  <a:pt x="1338943" y="0"/>
                </a:cubicBezTo>
                <a:lnTo>
                  <a:pt x="1012372" y="10886"/>
                </a:lnTo>
                <a:cubicBezTo>
                  <a:pt x="983158" y="12424"/>
                  <a:pt x="954217" y="17431"/>
                  <a:pt x="925286" y="21771"/>
                </a:cubicBezTo>
                <a:cubicBezTo>
                  <a:pt x="715492" y="53240"/>
                  <a:pt x="859311" y="30384"/>
                  <a:pt x="751114" y="54428"/>
                </a:cubicBezTo>
                <a:cubicBezTo>
                  <a:pt x="733053" y="58442"/>
                  <a:pt x="714636" y="60826"/>
                  <a:pt x="696686" y="65314"/>
                </a:cubicBezTo>
                <a:cubicBezTo>
                  <a:pt x="685554" y="68097"/>
                  <a:pt x="675062" y="73048"/>
                  <a:pt x="664029" y="76200"/>
                </a:cubicBezTo>
                <a:cubicBezTo>
                  <a:pt x="628153" y="86451"/>
                  <a:pt x="603477" y="90488"/>
                  <a:pt x="566057" y="97971"/>
                </a:cubicBezTo>
                <a:cubicBezTo>
                  <a:pt x="555171" y="105228"/>
                  <a:pt x="545355" y="114429"/>
                  <a:pt x="533400" y="119743"/>
                </a:cubicBezTo>
                <a:cubicBezTo>
                  <a:pt x="491405" y="138408"/>
                  <a:pt x="461237" y="137076"/>
                  <a:pt x="424543" y="163286"/>
                </a:cubicBezTo>
                <a:cubicBezTo>
                  <a:pt x="412016" y="172234"/>
                  <a:pt x="404413" y="186995"/>
                  <a:pt x="391886" y="195943"/>
                </a:cubicBezTo>
                <a:cubicBezTo>
                  <a:pt x="378681" y="205375"/>
                  <a:pt x="362104" y="209114"/>
                  <a:pt x="348343" y="217714"/>
                </a:cubicBezTo>
                <a:cubicBezTo>
                  <a:pt x="332958" y="227330"/>
                  <a:pt x="320552" y="241370"/>
                  <a:pt x="304800" y="250371"/>
                </a:cubicBezTo>
                <a:cubicBezTo>
                  <a:pt x="294837" y="256064"/>
                  <a:pt x="282690" y="256737"/>
                  <a:pt x="272143" y="261257"/>
                </a:cubicBezTo>
                <a:cubicBezTo>
                  <a:pt x="177982" y="301611"/>
                  <a:pt x="272529" y="268384"/>
                  <a:pt x="195943" y="293914"/>
                </a:cubicBezTo>
                <a:cubicBezTo>
                  <a:pt x="146713" y="343146"/>
                  <a:pt x="208246" y="283664"/>
                  <a:pt x="130629" y="348343"/>
                </a:cubicBezTo>
                <a:cubicBezTo>
                  <a:pt x="99085" y="374629"/>
                  <a:pt x="115213" y="367612"/>
                  <a:pt x="87086" y="402771"/>
                </a:cubicBezTo>
                <a:cubicBezTo>
                  <a:pt x="80675" y="410785"/>
                  <a:pt x="71725" y="416529"/>
                  <a:pt x="65314" y="424543"/>
                </a:cubicBezTo>
                <a:cubicBezTo>
                  <a:pt x="57141" y="434759"/>
                  <a:pt x="48856" y="445245"/>
                  <a:pt x="43543" y="457200"/>
                </a:cubicBezTo>
                <a:cubicBezTo>
                  <a:pt x="34223" y="478171"/>
                  <a:pt x="21772" y="522514"/>
                  <a:pt x="21772" y="522514"/>
                </a:cubicBezTo>
                <a:cubicBezTo>
                  <a:pt x="29029" y="529771"/>
                  <a:pt x="33543" y="541978"/>
                  <a:pt x="43543" y="544286"/>
                </a:cubicBezTo>
                <a:cubicBezTo>
                  <a:pt x="92135" y="555500"/>
                  <a:pt x="129976" y="555171"/>
                  <a:pt x="174172" y="555171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3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7401" y="1948542"/>
            <a:ext cx="8556171" cy="2116619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/>
              <a:t>Joy Royal, </a:t>
            </a:r>
            <a:r>
              <a:rPr lang="en-US" sz="6600" dirty="0" smtClean="0"/>
              <a:t>PhD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97026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ushed Metal 16x9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67B64C2-E5B0-424C-A90A-CEF65ED404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Green brushed metal presentation (widescreen)</Template>
  <TotalTime>0</TotalTime>
  <Words>209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Georgia</vt:lpstr>
      <vt:lpstr>Wingdings</vt:lpstr>
      <vt:lpstr>Brushed Metal 16x9</vt:lpstr>
      <vt:lpstr>LookUp Functions in Excel 2016</vt:lpstr>
      <vt:lpstr>Let’s start with Vlookups</vt:lpstr>
      <vt:lpstr>PowerPoint Presentation</vt:lpstr>
      <vt:lpstr>VLookup</vt:lpstr>
      <vt:lpstr>HLookup</vt:lpstr>
      <vt:lpstr>Joy Royal, PhD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2016-11-30T04:15:13Z</dcterms:created>
  <dcterms:modified xsi:type="dcterms:W3CDTF">2016-12-01T06:51:55Z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TC030309819991</vt:lpwstr>
  </property>
</Properties>
</file>